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317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  <p:sldId id="342" r:id="rId28"/>
    <p:sldId id="343" r:id="rId29"/>
    <p:sldId id="344" r:id="rId30"/>
    <p:sldId id="345" r:id="rId31"/>
    <p:sldId id="346" r:id="rId32"/>
  </p:sldIdLst>
  <p:sldSz cx="9144000" cy="6858000" type="screen4x3"/>
  <p:notesSz cx="9144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29029"/>
            <a:ext cx="8229600" cy="27699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8305" y="156825"/>
            <a:ext cx="6175375" cy="430887"/>
          </a:xfrm>
        </p:spPr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xmlns="" id="{9DC27949-12DD-3774-E6D7-34678BB7FC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6865" y="1120626"/>
            <a:ext cx="8209935" cy="276999"/>
          </a:xfr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8077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5873750"/>
            <a:ext cx="9144000" cy="984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44000" cy="68262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8077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5873750"/>
            <a:ext cx="9144000" cy="9842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5424" y="137160"/>
            <a:ext cx="617537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 lang="pt-BR"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29029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42910" y="3214686"/>
            <a:ext cx="764824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pt-BR" dirty="0"/>
          </a:p>
          <a:p>
            <a:pPr algn="ctr"/>
            <a:r>
              <a:rPr lang="pt-BR" sz="5400" dirty="0" smtClean="0">
                <a:solidFill>
                  <a:schemeClr val="bg1"/>
                </a:solidFill>
                <a:latin typeface="Tw Cen MT Condensed" panose="020B0606020104020203" pitchFamily="34" charset="0"/>
                <a:cs typeface="Arial" panose="020B0604020202020204" pitchFamily="34" charset="0"/>
              </a:rPr>
              <a:t>Metodologia de Projetos</a:t>
            </a:r>
            <a:endParaRPr lang="pt-BR" sz="5400" dirty="0">
              <a:solidFill>
                <a:schemeClr val="bg1"/>
              </a:solidFill>
              <a:latin typeface="Tw Cen MT Condensed" panose="020B0606020104020203" pitchFamily="34" charset="0"/>
              <a:cs typeface="Arial" panose="020B0604020202020204" pitchFamily="34" charset="0"/>
            </a:endParaRPr>
          </a:p>
          <a:p>
            <a:pPr algn="ctr"/>
            <a:r>
              <a:rPr lang="pt-BR" dirty="0"/>
              <a:t>	</a:t>
            </a:r>
          </a:p>
          <a:p>
            <a:pPr algn="ctr"/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4724400" y="5410200"/>
            <a:ext cx="4467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  <a:latin typeface="Tw Cen MT Condensed" panose="020B0606020104020203" pitchFamily="34" charset="0"/>
              </a:rPr>
              <a:t>Prof. </a:t>
            </a:r>
            <a:r>
              <a:rPr lang="pt-BR" sz="2400" b="1" i="1" dirty="0" smtClean="0">
                <a:solidFill>
                  <a:schemeClr val="bg1"/>
                </a:solidFill>
                <a:latin typeface="Tw Cen MT Condensed" panose="020B0606020104020203" pitchFamily="34" charset="0"/>
              </a:rPr>
              <a:t>Léo João Franco dos Santos</a:t>
            </a:r>
            <a:endParaRPr lang="pt-BR" sz="2400" i="1" dirty="0">
              <a:solidFill>
                <a:schemeClr val="bg1"/>
              </a:solidFill>
              <a:latin typeface="Tw Cen MT Condensed" panose="020B06060201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CF8BB43-B904-0F58-B6F5-BB6ADA85F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 PROJETO?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04837302-F37A-4D59-6E68-748438E308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032" y="1751906"/>
            <a:ext cx="8209935" cy="335418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A definição de projeto, segundo o Guia do PMBOK, é o “esforço temporário empreendido para criar um produto, serviço ou resultado exclusivo”. Os projetos são temporários, portanto, têm, obrigatoriamente, início e término bem definidos. Essas características não indicam, necessariamente, que sejam curtos ou longos, mas apenas que são iniciados, evoluem e são finalizados</a:t>
            </a:r>
            <a:r>
              <a:rPr lang="pt-BR" sz="2800" dirty="0">
                <a:latin typeface="Aptos Narrow" panose="020B00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18314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6127FB2-8DA8-4178-B2D9-7DB1291DB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6593F37B-4E0B-994A-2AFD-DB27C5DD8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000111"/>
            <a:ext cx="8077200" cy="485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808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5D5E9C3-1DFE-72C4-8726-52B86254D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FASES DO PROJETO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3FA3D849-017F-AEB3-755C-688705753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38" y="1091704"/>
            <a:ext cx="8940723" cy="467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942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596F6-62FD-3234-F2FB-14403BF79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FASES DO PROJETO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E59613F7-A0BF-A28A-369B-4748ABF7E3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032" y="1516649"/>
            <a:ext cx="8209935" cy="3824701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Na área da mecânica, quando dividimos um conjunto mecânico em partes, fica mais fácil para entender e desenvolver as peças. Na fabricação de um carro, por exemplo, é comum que tenham uma equipe para desenvolver a estrutura, uma para suspensão e outra para o motor. Com os projetos também é possível realizar divisões de etapas, para que se possa ter fases sequenciais e, da mesma forma, a participação de equipes diversas.</a:t>
            </a:r>
          </a:p>
        </p:txBody>
      </p:sp>
    </p:spTree>
    <p:extLst>
      <p:ext uri="{BB962C8B-B14F-4D97-AF65-F5344CB8AC3E}">
        <p14:creationId xmlns:p14="http://schemas.microsoft.com/office/powerpoint/2010/main" xmlns="" val="1137147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FB3DA0-DCC6-AC9A-CB16-496B12174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AC18C29D-370D-1C43-10C8-5F5B97B92A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F0221D86-94AC-EF4A-29E7-59C37FAE3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06" y="1120626"/>
            <a:ext cx="8928387" cy="438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9578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C90A8B7-95D7-845E-41CA-C26BAA61A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305" y="156825"/>
            <a:ext cx="6175375" cy="369332"/>
          </a:xfrm>
        </p:spPr>
        <p:txBody>
          <a:bodyPr/>
          <a:lstStyle/>
          <a:p>
            <a:r>
              <a:rPr lang="pt-BR" sz="2400" dirty="0"/>
              <a:t>TERMO DE ABERTURA DO PROJETO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3CF0B4A1-916A-5AB8-DB74-B3DCBA62DA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032" y="762000"/>
            <a:ext cx="8209935" cy="5486695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2400" dirty="0">
                <a:latin typeface="Aptos Narrow" panose="020B0004020202020204" pitchFamily="34" charset="0"/>
              </a:rPr>
              <a:t>Identificação do Projeto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2400" dirty="0">
                <a:latin typeface="Aptos Narrow" panose="020B0004020202020204" pitchFamily="34" charset="0"/>
              </a:rPr>
              <a:t>Justificativa do Projeto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2400" dirty="0">
                <a:latin typeface="Aptos Narrow" panose="020B0004020202020204" pitchFamily="34" charset="0"/>
              </a:rPr>
              <a:t>Objetivos do Projeto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2400" dirty="0">
                <a:latin typeface="Aptos Narrow" panose="020B0004020202020204" pitchFamily="34" charset="0"/>
              </a:rPr>
              <a:t>Escopo do Projeto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2400" dirty="0">
                <a:latin typeface="Aptos Narrow" panose="020B0004020202020204" pitchFamily="34" charset="0"/>
              </a:rPr>
              <a:t>Partes Interessadas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2400" dirty="0">
                <a:latin typeface="Aptos Narrow" panose="020B0004020202020204" pitchFamily="34" charset="0"/>
              </a:rPr>
              <a:t>Requisitos e Restrições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2400" dirty="0">
                <a:latin typeface="Aptos Narrow" panose="020B0004020202020204" pitchFamily="34" charset="0"/>
              </a:rPr>
              <a:t>Orçamento Estimado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2400" dirty="0">
                <a:latin typeface="Aptos Narrow" panose="020B0004020202020204" pitchFamily="34" charset="0"/>
              </a:rPr>
              <a:t>Cronograma Inicial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2400" dirty="0">
                <a:latin typeface="Aptos Narrow" panose="020B0004020202020204" pitchFamily="34" charset="0"/>
              </a:rPr>
              <a:t>Riscos Iniciais e Estratégias de Mitigação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BR" sz="2400" dirty="0">
                <a:latin typeface="Aptos Narrow" panose="020B0004020202020204" pitchFamily="34" charset="0"/>
              </a:rPr>
              <a:t>Autorizações e Aprovações</a:t>
            </a:r>
          </a:p>
        </p:txBody>
      </p:sp>
    </p:spTree>
    <p:extLst>
      <p:ext uri="{BB962C8B-B14F-4D97-AF65-F5344CB8AC3E}">
        <p14:creationId xmlns:p14="http://schemas.microsoft.com/office/powerpoint/2010/main" xmlns="" val="3616637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41E3C63-C95B-AE27-E5C5-78119290D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305" y="156825"/>
            <a:ext cx="6175375" cy="369332"/>
          </a:xfrm>
        </p:spPr>
        <p:txBody>
          <a:bodyPr/>
          <a:lstStyle/>
          <a:p>
            <a:r>
              <a:rPr lang="pt-BR" sz="2400" dirty="0"/>
              <a:t>TERMO DE ABERTURA DO PROJETO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C5B76E32-53B9-84FE-8E6A-5A51EB338C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032" y="970250"/>
            <a:ext cx="8209935" cy="491750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t-BR" sz="2400" dirty="0"/>
              <a:t>Segundo o PMI®, para mostrar a abrangência e conhecer o tamanho do projeto, todas as premissas devem estar explícitas no termo de abertura, assim como as restrições. Não deve ter, por exemplo, ausência de informações sobre o custo do projeto, o prazo (que é o tempo e data limite do projeto) e ainda informações duvidosas como “orçamento limitado”. Esta informação não é consistente, pois fica muito relativo. Os valores devem estar explícitos como “valor máximo do projeto é de R$ 40.000,00 (quarenta mil reais)”.</a:t>
            </a:r>
          </a:p>
        </p:txBody>
      </p:sp>
    </p:spTree>
    <p:extLst>
      <p:ext uri="{BB962C8B-B14F-4D97-AF65-F5344CB8AC3E}">
        <p14:creationId xmlns:p14="http://schemas.microsoft.com/office/powerpoint/2010/main" xmlns="" val="3488130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A31D755-10C5-5162-CE22-E028E1A28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TRIÂNGULO DAS RESTRIÇÕES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95ADA5E6-77AD-36E5-E017-F1DF7A9978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032" y="2347646"/>
            <a:ext cx="8209935" cy="216270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As restrições, quando registradas desde o seu início, manterão o eixo de controle do projeto. O “triângulo das restrições”: escopo, prazo, custo e a qualidade no centro do triângulo, não pode sofrer alteração em um lado sem impactar no outro. </a:t>
            </a:r>
          </a:p>
        </p:txBody>
      </p:sp>
    </p:spTree>
    <p:extLst>
      <p:ext uri="{BB962C8B-B14F-4D97-AF65-F5344CB8AC3E}">
        <p14:creationId xmlns:p14="http://schemas.microsoft.com/office/powerpoint/2010/main" xmlns="" val="2596973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E8B8955-5C31-8A88-6162-EF785249A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TRIÂNGULO DAS RESTRIÇÕES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E45D82D3-F6F4-485D-A6DF-1C0720D63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6613"/>
            <a:ext cx="9158320" cy="370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3069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B2D21DA-60C1-2E73-6489-147EAD64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TRIÂNGULO DAS RESTRIÇÕES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7E9657DA-BC26-02B0-EF84-568F4877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3" y="1547100"/>
            <a:ext cx="9095353" cy="377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330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CE61846-410A-8755-0F3D-92F7C042C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TRIÂNGULO DAS RESTRIÇÕES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E46C0447-11CF-74A5-62F2-2FB449C66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398" y="843627"/>
            <a:ext cx="6479203" cy="513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9932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59D02CE-DD8D-B986-2663-D7148DB9A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TRIÂNGULO DAS RESTRIÇÕES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124EACFF-02B2-932A-9AF4-A4531D5E9F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032" y="1793648"/>
            <a:ext cx="8209935" cy="3270704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A necessidade de manter o equilíbrio estabelecido no momento em que a linha de base e o orçamento do projeto são acordados entre as partes envolvidas na realização do projeto. A partir desse ponto, qualquer mudança em uma dimensão, seja no escopo, no tempo, no custo ou ainda na qualidade, serão refletidas em uma ou mais forças.</a:t>
            </a:r>
          </a:p>
        </p:txBody>
      </p:sp>
    </p:spTree>
    <p:extLst>
      <p:ext uri="{BB962C8B-B14F-4D97-AF65-F5344CB8AC3E}">
        <p14:creationId xmlns:p14="http://schemas.microsoft.com/office/powerpoint/2010/main" xmlns="" val="838265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F50AB9E-7C8F-FB91-C9D3-639A996B4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GERENCIAMENTO DE PROJETO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AA2EB084-00A2-6E8D-D93D-D12B0CE894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CD7AE706-B1C4-E7FF-4B9D-22641A084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98" y="838200"/>
            <a:ext cx="8975203" cy="561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4462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15CE606-0DA1-CB25-7167-76E56D7C9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ETAPAS DO PROJETO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6A65F1F5-C44C-2310-9D6E-F9F76416A3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032" y="2347646"/>
            <a:ext cx="8209935" cy="216270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Com base no acordo firmado na reunião inicial, o gerente de projeto desenvolverá o plano de gerenciamento do projeto, o qual é composto pelos diversos planos: plano de integração, plano de comunicação, plano de riscos, plano de qualidade, entre outros.</a:t>
            </a:r>
          </a:p>
        </p:txBody>
      </p:sp>
    </p:spTree>
    <p:extLst>
      <p:ext uri="{BB962C8B-B14F-4D97-AF65-F5344CB8AC3E}">
        <p14:creationId xmlns:p14="http://schemas.microsoft.com/office/powerpoint/2010/main" xmlns="" val="574555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EA681A9-827E-78A6-4013-6FE25F22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ETAPAS DO PROJETO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BC62BBCC-7ADB-0985-B9EB-BB950AFFAF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032" y="962651"/>
            <a:ext cx="8209935" cy="437869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sz="2400" b="1" dirty="0">
                <a:latin typeface="Aptos Narrow" panose="020B0004020202020204" pitchFamily="34" charset="0"/>
              </a:rPr>
              <a:t>• Coleta dos requisitos do projeto: </a:t>
            </a:r>
            <a:r>
              <a:rPr lang="pt-BR" sz="2400" dirty="0">
                <a:latin typeface="Aptos Narrow" panose="020B0004020202020204" pitchFamily="34" charset="0"/>
              </a:rPr>
              <a:t>os requisitos devem ser definidos a partir das informações contidas no termo de abertura do projeto. Caso necessário, deverão ser detalhados junto aos patrocinadores do projeto, com o intuito de alcançar  objetivos;</a:t>
            </a:r>
          </a:p>
          <a:p>
            <a:pPr>
              <a:lnSpc>
                <a:spcPct val="150000"/>
              </a:lnSpc>
            </a:pPr>
            <a:endParaRPr lang="pt-BR" sz="2400" dirty="0">
              <a:latin typeface="Aptos Narrow" panose="020B00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b="1" dirty="0">
                <a:latin typeface="Aptos Narrow" panose="020B0004020202020204" pitchFamily="34" charset="0"/>
              </a:rPr>
              <a:t>• Definir o escopo: </a:t>
            </a:r>
            <a:r>
              <a:rPr lang="pt-BR" sz="2400" dirty="0">
                <a:latin typeface="Aptos Narrow" panose="020B0004020202020204" pitchFamily="34" charset="0"/>
              </a:rPr>
              <a:t>uma definição “do que” é descrito no termo de abertura como o objetivo do projeto. Será detalhado para especificar todos os produtos (entregáveis) do projeto;</a:t>
            </a:r>
          </a:p>
        </p:txBody>
      </p:sp>
    </p:spTree>
    <p:extLst>
      <p:ext uri="{BB962C8B-B14F-4D97-AF65-F5344CB8AC3E}">
        <p14:creationId xmlns:p14="http://schemas.microsoft.com/office/powerpoint/2010/main" xmlns="" val="4259121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827DF0E-B15F-9E93-33B5-49C765F88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ETAPAS DO PROJETO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9DC04E80-F3C4-35C0-CAC1-900E0477F5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032" y="962651"/>
            <a:ext cx="8209935" cy="493269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• </a:t>
            </a:r>
            <a:r>
              <a:rPr lang="pt-BR" sz="2400" b="1" dirty="0">
                <a:latin typeface="Aptos Narrow" panose="020B0004020202020204" pitchFamily="34" charset="0"/>
              </a:rPr>
              <a:t>Criar a Estrutura Analítica do Projeto (EAP):</a:t>
            </a:r>
            <a:r>
              <a:rPr lang="pt-BR" sz="2400" dirty="0">
                <a:latin typeface="Aptos Narrow" panose="020B0004020202020204" pitchFamily="34" charset="0"/>
              </a:rPr>
              <a:t> onde constarão todas as atividades e as subatividades que serão executadas no projeto. O objetivo é mostrar as etapas de forma fácil de serem visualizadas por todos. Exemplo: uma estrutura hierárquica, em organogramas, fluxos, etc.;</a:t>
            </a:r>
          </a:p>
          <a:p>
            <a:pPr>
              <a:lnSpc>
                <a:spcPct val="150000"/>
              </a:lnSpc>
            </a:pPr>
            <a:endParaRPr lang="pt-BR" sz="2400" dirty="0">
              <a:latin typeface="Aptos Narrow" panose="020B00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b="1" dirty="0">
                <a:latin typeface="Aptos Narrow" panose="020B0004020202020204" pitchFamily="34" charset="0"/>
              </a:rPr>
              <a:t>• Definir o grau de relacionamento de cada atividade:</a:t>
            </a:r>
            <a:r>
              <a:rPr lang="pt-BR" sz="2400" dirty="0">
                <a:latin typeface="Aptos Narrow" panose="020B0004020202020204" pitchFamily="34" charset="0"/>
              </a:rPr>
              <a:t> criar o sequenciamento das atividades respeitando os níveis de dependências entre as tarefas;</a:t>
            </a:r>
          </a:p>
        </p:txBody>
      </p:sp>
    </p:spTree>
    <p:extLst>
      <p:ext uri="{BB962C8B-B14F-4D97-AF65-F5344CB8AC3E}">
        <p14:creationId xmlns:p14="http://schemas.microsoft.com/office/powerpoint/2010/main" xmlns="" val="26414845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AC3A6E1-7B26-2380-EF3B-1E88EDF57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ETAPAS DO PROJETO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BD30DAB-D05D-CD21-09CE-4DDF61CC2F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032" y="990600"/>
            <a:ext cx="8209935" cy="526297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sz="2400" b="1" dirty="0">
                <a:latin typeface="Aptos Narrow" panose="020B0004020202020204" pitchFamily="34" charset="0"/>
              </a:rPr>
              <a:t>• Estimar os recursos das atividades:</a:t>
            </a:r>
            <a:r>
              <a:rPr lang="pt-BR" sz="2400" dirty="0">
                <a:latin typeface="Aptos Narrow" panose="020B0004020202020204" pitchFamily="34" charset="0"/>
              </a:rPr>
              <a:t> sejam recursos materiais e recursos humanos; </a:t>
            </a:r>
          </a:p>
          <a:p>
            <a:pPr>
              <a:lnSpc>
                <a:spcPct val="150000"/>
              </a:lnSpc>
            </a:pPr>
            <a:r>
              <a:rPr lang="pt-BR" sz="2400" b="1" dirty="0">
                <a:latin typeface="Aptos Narrow" panose="020B0004020202020204" pitchFamily="34" charset="0"/>
              </a:rPr>
              <a:t>• Estimar a duração:</a:t>
            </a:r>
            <a:r>
              <a:rPr lang="pt-BR" sz="2400" dirty="0">
                <a:latin typeface="Aptos Narrow" panose="020B0004020202020204" pitchFamily="34" charset="0"/>
              </a:rPr>
              <a:t> tempo necessário para a realização de cada atividade ou tarefa;</a:t>
            </a:r>
          </a:p>
          <a:p>
            <a:pPr>
              <a:lnSpc>
                <a:spcPct val="150000"/>
              </a:lnSpc>
            </a:pPr>
            <a:r>
              <a:rPr lang="pt-BR" sz="2400" b="1" dirty="0">
                <a:latin typeface="Aptos Narrow" panose="020B0004020202020204" pitchFamily="34" charset="0"/>
              </a:rPr>
              <a:t>• Desenvolver o cronograma: </a:t>
            </a:r>
            <a:r>
              <a:rPr lang="pt-BR" sz="2400" dirty="0">
                <a:latin typeface="Aptos Narrow" panose="020B0004020202020204" pitchFamily="34" charset="0"/>
              </a:rPr>
              <a:t>o cronograma nos permite observar quando as nossas atividades acontecerão e por quanto tempo. Nesta ocasião é possível reavaliar quando será apropriado realizar as diferentes atividades, levando em consideração as dependências entre as atividades ou tarefas;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26558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C070B14-9B9B-115E-C513-D50F28FE4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ETAPAS DO PROJETO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60A78D31-1C20-F78B-F75B-960B2B5BB7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032" y="2070647"/>
            <a:ext cx="8209935" cy="271670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sz="2400" b="1" dirty="0">
                <a:latin typeface="Aptos Narrow" panose="020B0004020202020204" pitchFamily="34" charset="0"/>
              </a:rPr>
              <a:t>• Estimar os custos: </a:t>
            </a:r>
            <a:r>
              <a:rPr lang="pt-BR" sz="2400" dirty="0">
                <a:latin typeface="Aptos Narrow" panose="020B0004020202020204" pitchFamily="34" charset="0"/>
              </a:rPr>
              <a:t>vários métodos poderão ser utilizados para a realização da estimativa de custos. Pode-se determinar o orçamento para cada pacote individual de trabalho, utilizando as experiências dos profissionais e projetos anteriores da mesma natureza.</a:t>
            </a:r>
          </a:p>
        </p:txBody>
      </p:sp>
    </p:spTree>
    <p:extLst>
      <p:ext uri="{BB962C8B-B14F-4D97-AF65-F5344CB8AC3E}">
        <p14:creationId xmlns:p14="http://schemas.microsoft.com/office/powerpoint/2010/main" xmlns="" val="763383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689B277-8C81-CD76-8B99-1962E1F5F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305" y="156825"/>
            <a:ext cx="6175375" cy="430887"/>
          </a:xfrm>
        </p:spPr>
        <p:txBody>
          <a:bodyPr/>
          <a:lstStyle/>
          <a:p>
            <a:r>
              <a:rPr lang="pt-BR" dirty="0"/>
              <a:t>ENVOLVIDOS NO PROJETO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71401010-69F2-C6E7-4860-9BD33C63D3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032" y="2347646"/>
            <a:ext cx="8209935" cy="216270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Os envolvidos no projeto, mesmo que de forma temporária, também são denominados </a:t>
            </a:r>
            <a:r>
              <a:rPr lang="pt-BR" sz="2400" b="1" i="1" dirty="0">
                <a:latin typeface="Aptos Narrow" panose="020B0004020202020204" pitchFamily="34" charset="0"/>
              </a:rPr>
              <a:t>stakeholders</a:t>
            </a:r>
            <a:r>
              <a:rPr lang="pt-BR" sz="2400" dirty="0">
                <a:latin typeface="Aptos Narrow" panose="020B0004020202020204" pitchFamily="34" charset="0"/>
              </a:rPr>
              <a:t>. Este é o termo utilizado para definir todas as partes interessadas pelo desenvolvimento do projeto, de acordo com a empresa a qual está vinculado.</a:t>
            </a:r>
          </a:p>
        </p:txBody>
      </p:sp>
    </p:spTree>
    <p:extLst>
      <p:ext uri="{BB962C8B-B14F-4D97-AF65-F5344CB8AC3E}">
        <p14:creationId xmlns:p14="http://schemas.microsoft.com/office/powerpoint/2010/main" xmlns="" val="4249040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FA381D6-DA9F-8B3F-A8B5-DCEBD9B88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ENVOLVIDOS NO PROJETO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764FA043-2EE5-8024-D77E-9CAC28AFE3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032" y="2070647"/>
            <a:ext cx="8209935" cy="2716706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Os </a:t>
            </a:r>
            <a:r>
              <a:rPr lang="pt-BR" sz="2400" b="1" dirty="0">
                <a:latin typeface="Aptos Narrow" panose="020B0004020202020204" pitchFamily="34" charset="0"/>
              </a:rPr>
              <a:t>stakeholders</a:t>
            </a:r>
            <a:r>
              <a:rPr lang="pt-BR" sz="2400" dirty="0">
                <a:latin typeface="Aptos Narrow" panose="020B0004020202020204" pitchFamily="34" charset="0"/>
              </a:rPr>
              <a:t> podem ser classificados em internos e externos. Os </a:t>
            </a:r>
            <a:r>
              <a:rPr lang="pt-BR" sz="2400" b="1" dirty="0">
                <a:latin typeface="Aptos Narrow" panose="020B0004020202020204" pitchFamily="34" charset="0"/>
              </a:rPr>
              <a:t>stakeholders internos </a:t>
            </a:r>
            <a:r>
              <a:rPr lang="pt-BR" sz="2400" dirty="0">
                <a:latin typeface="Aptos Narrow" panose="020B0004020202020204" pitchFamily="34" charset="0"/>
              </a:rPr>
              <a:t>são as pessoas ou grupos que fazem parte e estão envolvidos diretamente no projeto.</a:t>
            </a:r>
          </a:p>
          <a:p>
            <a:pPr algn="ctr"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Os </a:t>
            </a:r>
            <a:r>
              <a:rPr lang="pt-BR" sz="2400" b="1" dirty="0">
                <a:latin typeface="Aptos Narrow" panose="020B0004020202020204" pitchFamily="34" charset="0"/>
              </a:rPr>
              <a:t>stakeholders externos</a:t>
            </a:r>
            <a:r>
              <a:rPr lang="pt-BR" sz="2400" dirty="0">
                <a:latin typeface="Aptos Narrow" panose="020B0004020202020204" pitchFamily="34" charset="0"/>
              </a:rPr>
              <a:t>, por sua vez, são as pessoas ou grupos que sofrerão a influência do projeto. </a:t>
            </a:r>
          </a:p>
        </p:txBody>
      </p:sp>
    </p:spTree>
    <p:extLst>
      <p:ext uri="{BB962C8B-B14F-4D97-AF65-F5344CB8AC3E}">
        <p14:creationId xmlns:p14="http://schemas.microsoft.com/office/powerpoint/2010/main" xmlns="" val="711687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6D586EB-1376-C702-DBAE-AEE6AA962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ENVOLVIDOS NO PROJETO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5A839F7-C1DC-C9E4-5910-13C2C43D14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6865" y="1120626"/>
            <a:ext cx="8209935" cy="437869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sz="2400" b="1" dirty="0">
                <a:latin typeface="Aptos Narrow" panose="020B0004020202020204" pitchFamily="34" charset="0"/>
              </a:rPr>
              <a:t>Stakeholders externos: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• Fornecedores; 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• Sindicatos, influenciadores; 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• Associações empresariais, revolucionais ou profissionais, ONGs; 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• Comunidades do entorno da empresa (matriz e filiais); 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• Grupos normativos; 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• Governos Municipais, Estaduais e Federais; 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• Concorrentes.</a:t>
            </a:r>
          </a:p>
        </p:txBody>
      </p:sp>
    </p:spTree>
    <p:extLst>
      <p:ext uri="{BB962C8B-B14F-4D97-AF65-F5344CB8AC3E}">
        <p14:creationId xmlns:p14="http://schemas.microsoft.com/office/powerpoint/2010/main" xmlns="" val="3752559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301F36-1973-1C64-736E-0D308E17E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305" y="156825"/>
            <a:ext cx="6175375" cy="307777"/>
          </a:xfrm>
        </p:spPr>
        <p:txBody>
          <a:bodyPr/>
          <a:lstStyle/>
          <a:p>
            <a:r>
              <a:rPr lang="pt-BR" sz="2000" dirty="0"/>
              <a:t>REQUISITOS E NECESSIDADES DO CLIENTE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81D30E06-7F66-B34F-B12F-CE4138EC83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032" y="1239650"/>
            <a:ext cx="8209935" cy="4378699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O primeiro passo para determinar o escopo do projeto, ou seja, o que será realizado, é a fase da coleta dos requisitos. De acordo com a definição do objetivo do projeto durante a reunião inicial, a fase de coleta e especificação das necessidades e dos requisitos é o processo mais próximo entre o cliente, o gestor e os fornecedores do projeto. Nesta etapa, é possível esclarecer e documentar todas as necessidades das partes interessadas para atingir os objetivos previstos do projeto.</a:t>
            </a:r>
          </a:p>
        </p:txBody>
      </p:sp>
    </p:spTree>
    <p:extLst>
      <p:ext uri="{BB962C8B-B14F-4D97-AF65-F5344CB8AC3E}">
        <p14:creationId xmlns:p14="http://schemas.microsoft.com/office/powerpoint/2010/main" xmlns="" val="35540530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E3F2FB8-326A-DD3D-F027-C3E2E9665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305" y="156825"/>
            <a:ext cx="6175375" cy="307777"/>
          </a:xfrm>
        </p:spPr>
        <p:txBody>
          <a:bodyPr/>
          <a:lstStyle/>
          <a:p>
            <a:r>
              <a:rPr lang="pt-BR" sz="2000" dirty="0"/>
              <a:t>REQUISITOS E NECESSIDADES DO CLIENTE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10399D2A-A53B-7B7E-3D91-FCC7C8B82F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032" y="1516649"/>
            <a:ext cx="8209935" cy="3824701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As empresas normalmente criam seus padrões, documentações e técnicas de condução de reuniões. Todas estas práticas podem ser utilizadas para elucidar e agilizar a especificação dos requisitos do projeto. </a:t>
            </a:r>
          </a:p>
          <a:p>
            <a:pPr algn="ctr"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Para melhor compreensão sobre a importância da comunicação eficaz, veremos duas técnicas muito comuns para coleta de requisitos: brainstorming e 5W2H. </a:t>
            </a:r>
          </a:p>
        </p:txBody>
      </p:sp>
    </p:spTree>
    <p:extLst>
      <p:ext uri="{BB962C8B-B14F-4D97-AF65-F5344CB8AC3E}">
        <p14:creationId xmlns:p14="http://schemas.microsoft.com/office/powerpoint/2010/main" xmlns="" val="1809131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4CE91D8-764B-D60D-EDA4-F638D37A0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BRAINSTORMING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608E3E69-6137-2400-223D-A121ED1B94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032" y="2347646"/>
            <a:ext cx="8209935" cy="216270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Brainstorming é uma palavra inglesa que significa “tempestade de ideias”. Esta é uma técnica/ferramenta usada para estimular os participantes a manifestarem ideias, pensamentos e causas possíveis para a resolução de um problema. </a:t>
            </a:r>
          </a:p>
        </p:txBody>
      </p:sp>
    </p:spTree>
    <p:extLst>
      <p:ext uri="{BB962C8B-B14F-4D97-AF65-F5344CB8AC3E}">
        <p14:creationId xmlns:p14="http://schemas.microsoft.com/office/powerpoint/2010/main" xmlns="" val="1516792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76E9D54-DA7F-2F3C-0BFD-B3E0BB425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BRAINSTORMING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7D8E16A4-02BE-8995-3D43-18701D6044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6865" y="1120626"/>
            <a:ext cx="8209935" cy="3270704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Na metodologia de projetos, o brainstorming é muito utilizado para esclarecer as necessidades do cliente. No momento da especificação dos requisitos é possível reunir os envolvidos e utilizar esta técnica para validar as necessidades e requisitos do cliente, além de complementar todos os detalhes do escopo do projeto. </a:t>
            </a:r>
          </a:p>
        </p:txBody>
      </p:sp>
    </p:spTree>
    <p:extLst>
      <p:ext uri="{BB962C8B-B14F-4D97-AF65-F5344CB8AC3E}">
        <p14:creationId xmlns:p14="http://schemas.microsoft.com/office/powerpoint/2010/main" xmlns="" val="25290877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E3DEE96-D7B5-3899-F348-EA493A0DF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BRAINSTORMING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31759229-F8CB-3330-C503-FF16009518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032" y="2070647"/>
            <a:ext cx="8209935" cy="271670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O brainstorming também pode ser utilizado em outras situações, como: 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• A concepção de um novo produto ou serviço; 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• Na identificação da causa raiz (início) de um problema; </a:t>
            </a:r>
          </a:p>
          <a:p>
            <a:pPr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• Na procura de soluções para um problema. </a:t>
            </a:r>
          </a:p>
        </p:txBody>
      </p:sp>
    </p:spTree>
    <p:extLst>
      <p:ext uri="{BB962C8B-B14F-4D97-AF65-F5344CB8AC3E}">
        <p14:creationId xmlns:p14="http://schemas.microsoft.com/office/powerpoint/2010/main" xmlns="" val="14407660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809D86D-429D-EA5C-1CD1-5FF6A2529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DC115655-1B73-8B04-957F-AE488C4012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4094D7F5-75D1-536B-54A8-4A623FA4A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76" y="990600"/>
            <a:ext cx="8532248" cy="519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8012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A2543FE-1630-5B16-5BB3-9573A8BD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5W2H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3D38398-DAFF-17E0-8030-DC0D5BA636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6865" y="1120626"/>
            <a:ext cx="8209935" cy="216270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Outra técnica muito utilizada para encontrar soluções para as questões em debate é a 5W2H. A origem deste nome são as iniciais da língua inglesa, que orientam suas etapas. Vamos conhecer o significado de cada letra.</a:t>
            </a:r>
          </a:p>
        </p:txBody>
      </p:sp>
    </p:spTree>
    <p:extLst>
      <p:ext uri="{BB962C8B-B14F-4D97-AF65-F5344CB8AC3E}">
        <p14:creationId xmlns:p14="http://schemas.microsoft.com/office/powerpoint/2010/main" xmlns="" val="26847184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7724F96-561C-268F-42DA-C792E14CA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5W2H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2DD501C5-E564-F5CD-F0AF-09370A668A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94BFC89B-2421-536B-20F3-5802BFBA9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372" y="838200"/>
            <a:ext cx="6659256" cy="5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90701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5B64C1B-6E7C-3736-08E4-0532C0F71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5W2H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CB9DB3C9-8AA0-770B-F962-63F9F2C077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032" y="990600"/>
            <a:ext cx="8209935" cy="4801314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pt-BR" sz="2400" dirty="0">
                <a:latin typeface="Aptos Narrow" panose="020B0004020202020204" pitchFamily="34" charset="0"/>
              </a:rPr>
              <a:t>A técnica 5W2H consiste em responder às questões para criar um plano de ação e solucionar estas questões. Por isso, durante uma reunião de planejamento, todos os participantes devem opinar sobre:</a:t>
            </a:r>
          </a:p>
          <a:p>
            <a:pPr algn="l"/>
            <a:r>
              <a:rPr lang="pt-BR" sz="2400" dirty="0">
                <a:latin typeface="Aptos Narrow" panose="020B0004020202020204" pitchFamily="34" charset="0"/>
              </a:rPr>
              <a:t>• O que deve ser feito? </a:t>
            </a:r>
          </a:p>
          <a:p>
            <a:pPr algn="l"/>
            <a:r>
              <a:rPr lang="pt-BR" sz="2400" dirty="0">
                <a:latin typeface="Aptos Narrow" panose="020B0004020202020204" pitchFamily="34" charset="0"/>
              </a:rPr>
              <a:t>• Por que deve ser feito? </a:t>
            </a:r>
          </a:p>
          <a:p>
            <a:pPr algn="l"/>
            <a:r>
              <a:rPr lang="pt-BR" sz="2400" dirty="0">
                <a:latin typeface="Aptos Narrow" panose="020B0004020202020204" pitchFamily="34" charset="0"/>
              </a:rPr>
              <a:t>• Onde deve ser feito? </a:t>
            </a:r>
          </a:p>
          <a:p>
            <a:pPr algn="l"/>
            <a:r>
              <a:rPr lang="pt-BR" sz="2400" dirty="0">
                <a:latin typeface="Aptos Narrow" panose="020B0004020202020204" pitchFamily="34" charset="0"/>
              </a:rPr>
              <a:t>• Quando deve ser feito? </a:t>
            </a:r>
          </a:p>
          <a:p>
            <a:pPr algn="l"/>
            <a:r>
              <a:rPr lang="pt-BR" sz="2400" dirty="0">
                <a:latin typeface="Aptos Narrow" panose="020B0004020202020204" pitchFamily="34" charset="0"/>
              </a:rPr>
              <a:t>• Quem será o responsável? </a:t>
            </a:r>
          </a:p>
          <a:p>
            <a:pPr algn="l"/>
            <a:r>
              <a:rPr lang="pt-BR" sz="2400" dirty="0">
                <a:latin typeface="Aptos Narrow" panose="020B0004020202020204" pitchFamily="34" charset="0"/>
              </a:rPr>
              <a:t>• Como deve ser feito? </a:t>
            </a:r>
          </a:p>
          <a:p>
            <a:pPr algn="l"/>
            <a:r>
              <a:rPr lang="pt-BR" sz="2400" dirty="0">
                <a:latin typeface="Aptos Narrow" panose="020B0004020202020204" pitchFamily="34" charset="0"/>
              </a:rPr>
              <a:t>• Quanto irá custar esta solução?</a:t>
            </a:r>
          </a:p>
        </p:txBody>
      </p:sp>
    </p:spTree>
    <p:extLst>
      <p:ext uri="{BB962C8B-B14F-4D97-AF65-F5344CB8AC3E}">
        <p14:creationId xmlns:p14="http://schemas.microsoft.com/office/powerpoint/2010/main" xmlns="" val="2438676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alizada 1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ersonalizada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7004</TotalTime>
  <Words>1341</Words>
  <Application>Microsoft Office PowerPoint</Application>
  <PresentationFormat>Apresentação na tela (4:3)</PresentationFormat>
  <Paragraphs>86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2" baseType="lpstr">
      <vt:lpstr>Office Theme</vt:lpstr>
      <vt:lpstr>Slide 1</vt:lpstr>
      <vt:lpstr>O QUE É PROJETO?</vt:lpstr>
      <vt:lpstr>Slide 3</vt:lpstr>
      <vt:lpstr>FASES DO PROJETO</vt:lpstr>
      <vt:lpstr>FASES DO PROJETO</vt:lpstr>
      <vt:lpstr>Slide 6</vt:lpstr>
      <vt:lpstr>TERMO DE ABERTURA DO PROJETO</vt:lpstr>
      <vt:lpstr>TERMO DE ABERTURA DO PROJETO</vt:lpstr>
      <vt:lpstr>O TRIÂNGULO DAS RESTRIÇÕES</vt:lpstr>
      <vt:lpstr>O TRIÂNGULO DAS RESTRIÇÕES</vt:lpstr>
      <vt:lpstr>O TRIÂNGULO DAS RESTRIÇÕES</vt:lpstr>
      <vt:lpstr>O TRIÂNGULO DAS RESTRIÇÕES</vt:lpstr>
      <vt:lpstr>O TRIÂNGULO DAS RESTRIÇÕES</vt:lpstr>
      <vt:lpstr>GERENCIAMENTO DE PROJETO</vt:lpstr>
      <vt:lpstr>ETAPAS DO PROJETO</vt:lpstr>
      <vt:lpstr>ETAPAS DO PROJETO</vt:lpstr>
      <vt:lpstr>ETAPAS DO PROJETO</vt:lpstr>
      <vt:lpstr>ETAPAS DO PROJETO</vt:lpstr>
      <vt:lpstr>ETAPAS DO PROJETO</vt:lpstr>
      <vt:lpstr>ENVOLVIDOS NO PROJETO</vt:lpstr>
      <vt:lpstr>ENVOLVIDOS NO PROJETO</vt:lpstr>
      <vt:lpstr>ENVOLVIDOS NO PROJETO</vt:lpstr>
      <vt:lpstr>REQUISITOS E NECESSIDADES DO CLIENTE</vt:lpstr>
      <vt:lpstr>REQUISITOS E NECESSIDADES DO CLIENTE</vt:lpstr>
      <vt:lpstr>BRAINSTORMING</vt:lpstr>
      <vt:lpstr>BRAINSTORMING</vt:lpstr>
      <vt:lpstr>BRAINSTORMING</vt:lpstr>
      <vt:lpstr>Slide 28</vt:lpstr>
      <vt:lpstr>5W2H</vt:lpstr>
      <vt:lpstr>5W2H</vt:lpstr>
      <vt:lpstr>5W2H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Admin</dc:creator>
  <cp:lastModifiedBy>Leo</cp:lastModifiedBy>
  <cp:revision>261</cp:revision>
  <dcterms:created xsi:type="dcterms:W3CDTF">2021-01-09T17:48:56Z</dcterms:created>
  <dcterms:modified xsi:type="dcterms:W3CDTF">2026-09-15T23:18:46Z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2015-08-04T00:00:00Z</vt:filetime>
  </property>
  <property fmtid="{D5CDD505-2E9C-101B-9397-08002B2CF9AE}" pid="3" name="Creator">
    <vt:lpwstr>pdftk 1.44 - www.pdftk.com</vt:lpwstr>
  </property>
  <property fmtid="{D5CDD505-2E9C-101B-9397-08002B2CF9AE}" pid="4" name="LastSaved">
    <vt:filetime>2021-01-09T00:00:00Z</vt:filetime>
  </property>
</Properties>
</file>